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</p:sldIdLst>
  <p:sldSz cy="5143500" cx="9144000"/>
  <p:notesSz cx="6858000" cy="9144000"/>
  <p:embeddedFontLst>
    <p:embeddedFont>
      <p:font typeface="Oswald"/>
      <p:regular r:id="rId60"/>
      <p:bold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1" Type="http://schemas.openxmlformats.org/officeDocument/2006/relationships/font" Target="fonts/Oswald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Oswald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db915f27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db915f27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db915f27b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db915f27b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c0e12e2c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c0e12e2c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일단 이거 듣는 사람은 데이터 사이언티스트에 어느정도 관심이 있다는 건데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누구나 데이터 사이언티스트가 되어야 하는 것은 아니다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대학 전공 고를 때 생각해 봐라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b481a529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b481a529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b481a529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b481a529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c0e12e2c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c0e12e2c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c0e12e2c8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c0e12e2c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c0e12e2c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c0e12e2c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c0e12e2c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c0e12e2c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b481a529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b481a529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db915f27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db915f27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b481a5296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b481a5296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b481a529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b481a529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b481a529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b481a529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b481a529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b481a529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8b481a5296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8b481a529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c0e12e2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c0e12e2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8d88644fc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8d88644fc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dad0dcab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dad0dcab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d931d908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d931d908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dad0dcab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dad0dcab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8db915f27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8db915f27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dad0dcab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dad0dcab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dad0dcab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8dad0dcab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db915f27b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db915f27b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8dad0dcab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8dad0dcab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d931d908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8d931d908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8d931d908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8d931d908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c6e3250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c6e3250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8c6e32505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8c6e32505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c6e32505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c6e32505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c6e325052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8c6e32505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db915f27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db915f27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8c6e32505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8c6e32505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8c6e32505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8c6e32505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8db915f27b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8db915f27b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c6e32505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8c6e32505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8c6e32505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8c6e32505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d931d908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d931d908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8c6e32505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8c6e32505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8c6e325052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8c6e32505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8c6e32505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8c6e32505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8c6e325052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8c6e325052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8db915f27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8db915f27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c6e325052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c6e325052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8c6e32505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8c6e32505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8d931d908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8d931d908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8d931d908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8d931d908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c6e32505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c6e32505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8db915f27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8db915f27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8db915f27b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8db915f27b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db915f27b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db915f27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db915f27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8db915f27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Relationship Id="rId5" Type="http://schemas.openxmlformats.org/officeDocument/2006/relationships/image" Target="../media/image1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7.png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>
                <a:solidFill>
                  <a:srgbClr val="434343"/>
                </a:solidFill>
              </a:rPr>
              <a:t>코멘토 직무부트 캠프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3000">
                <a:solidFill>
                  <a:srgbClr val="434343"/>
                </a:solidFill>
              </a:rPr>
              <a:t>현직자 데이터 사이언스 직무</a:t>
            </a:r>
            <a:endParaRPr b="1" sz="3000">
              <a:solidFill>
                <a:srgbClr val="434343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b="1" lang="ko" sz="3000">
                <a:solidFill>
                  <a:srgbClr val="434343"/>
                </a:solidFill>
              </a:rPr>
              <a:t>경험공유 스토리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/>
              <a:t>SQL 입문부터 활용까지</a:t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/>
              <a:t>데이터 분석 보고서 작성과 대시보드 개발</a:t>
            </a:r>
            <a:endParaRPr sz="2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그런데 그 전에</a:t>
            </a:r>
            <a:endParaRPr sz="2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내가 왜 데이터 사이언스에 관심을 갖게 되었는지</a:t>
            </a:r>
            <a:endParaRPr sz="2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정말 데이터 사이언티스트가 되고 싶은지</a:t>
            </a:r>
            <a:endParaRPr sz="2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꼭 고민해 보셨으면 좋겠습니다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이 강의가 여러분 나름의 답을 찾는데에 </a:t>
            </a:r>
            <a:endParaRPr sz="30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도움이 되면 좋겠습니다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 직무에센스 강의의 목표</a:t>
            </a:r>
            <a:endParaRPr/>
          </a:p>
        </p:txBody>
      </p:sp>
      <p:sp>
        <p:nvSpPr>
          <p:cNvPr id="119" name="Google Shape;119;p24"/>
          <p:cNvSpPr txBox="1"/>
          <p:nvPr>
            <p:ph idx="1" type="body"/>
          </p:nvPr>
        </p:nvSpPr>
        <p:spPr>
          <a:xfrm>
            <a:off x="311700" y="1152475"/>
            <a:ext cx="8520600" cy="18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데이터 사이언티스트가 하는 일을 알아봅니다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자신이 좋아하고 잘 할 수 있는 일인지 고민해봅니다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데이터 사이언티스트가 되는데에 필요한 것을 알아봅니다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현직자 입장의 실무적인 관점에서 말씀드리겠습니다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4"/>
          <p:cNvSpPr txBox="1"/>
          <p:nvPr>
            <p:ph type="title"/>
          </p:nvPr>
        </p:nvSpPr>
        <p:spPr>
          <a:xfrm>
            <a:off x="1374900" y="3389525"/>
            <a:ext cx="6394200" cy="12033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데이터 사이언티스트에 대한 이해를 돕고</a:t>
            </a:r>
            <a:endParaRPr sz="16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직무 선택을 하는 데 있어서 도움을 드리고자 합니다</a:t>
            </a:r>
            <a:endParaRPr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265500" y="776600"/>
            <a:ext cx="40452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Contents</a:t>
            </a:r>
            <a:endParaRPr sz="3000"/>
          </a:p>
        </p:txBody>
      </p:sp>
      <p:sp>
        <p:nvSpPr>
          <p:cNvPr id="126" name="Google Shape;126;p25"/>
          <p:cNvSpPr txBox="1"/>
          <p:nvPr>
            <p:ph idx="2" type="body"/>
          </p:nvPr>
        </p:nvSpPr>
        <p:spPr>
          <a:xfrm>
            <a:off x="4840075" y="724075"/>
            <a:ext cx="4114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-"/>
            </a:pPr>
            <a:r>
              <a:rPr lang="ko" sz="1600">
                <a:latin typeface="Oswald"/>
                <a:ea typeface="Oswald"/>
                <a:cs typeface="Oswald"/>
                <a:sym typeface="Oswald"/>
              </a:rPr>
              <a:t>리드 멘토 소개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-"/>
            </a:pPr>
            <a:r>
              <a:rPr lang="ko" sz="1600">
                <a:latin typeface="Oswald"/>
                <a:ea typeface="Oswald"/>
                <a:cs typeface="Oswald"/>
                <a:sym typeface="Oswald"/>
              </a:rPr>
              <a:t>데이터 사이언스 직군 분류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-"/>
            </a:pPr>
            <a:r>
              <a:rPr lang="ko" sz="1600">
                <a:latin typeface="Oswald"/>
                <a:ea typeface="Oswald"/>
                <a:cs typeface="Oswald"/>
                <a:sym typeface="Oswald"/>
              </a:rPr>
              <a:t>데이터 사이언티스트의 업무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-"/>
            </a:pPr>
            <a:r>
              <a:rPr lang="ko" sz="1600">
                <a:latin typeface="Oswald"/>
                <a:ea typeface="Oswald"/>
                <a:cs typeface="Oswald"/>
                <a:sym typeface="Oswald"/>
              </a:rPr>
              <a:t>데이터 사이언티스트에게 필요한 역량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-"/>
            </a:pPr>
            <a:r>
              <a:rPr lang="ko" sz="1600">
                <a:latin typeface="Oswald"/>
                <a:ea typeface="Oswald"/>
                <a:cs typeface="Oswald"/>
                <a:sym typeface="Oswald"/>
              </a:rPr>
              <a:t>데이터 사이언티스트가 되려면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type="title"/>
          </p:nvPr>
        </p:nvSpPr>
        <p:spPr>
          <a:xfrm>
            <a:off x="265500" y="776600"/>
            <a:ext cx="40452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리드 멘토 소개</a:t>
            </a:r>
            <a:endParaRPr sz="3000"/>
          </a:p>
        </p:txBody>
      </p:sp>
      <p:sp>
        <p:nvSpPr>
          <p:cNvPr id="132" name="Google Shape;132;p2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82C30"/>
                </a:solidFill>
                <a:latin typeface="Oswald"/>
                <a:ea typeface="Oswald"/>
                <a:cs typeface="Oswald"/>
                <a:sym typeface="Oswald"/>
              </a:rPr>
              <a:t>현) 국내 대형 카드사 머신러닝 엔지니어</a:t>
            </a:r>
            <a:endParaRPr sz="1200">
              <a:solidFill>
                <a:srgbClr val="282C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82C30"/>
                </a:solidFill>
                <a:latin typeface="Oswald"/>
                <a:ea typeface="Oswald"/>
                <a:cs typeface="Oswald"/>
                <a:sym typeface="Oswald"/>
              </a:rPr>
              <a:t>- 추천, 타겟팅 머신러닝 모형 개발</a:t>
            </a:r>
            <a:endParaRPr sz="1200">
              <a:solidFill>
                <a:srgbClr val="282C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82C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82C30"/>
                </a:solidFill>
                <a:latin typeface="Oswald"/>
                <a:ea typeface="Oswald"/>
                <a:cs typeface="Oswald"/>
                <a:sym typeface="Oswald"/>
              </a:rPr>
              <a:t>전) 금융 스타트업 데이터 애널리스트</a:t>
            </a:r>
            <a:endParaRPr sz="1200">
              <a:solidFill>
                <a:srgbClr val="282C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82C30"/>
                </a:solidFill>
                <a:latin typeface="Oswald"/>
                <a:ea typeface="Oswald"/>
                <a:cs typeface="Oswald"/>
                <a:sym typeface="Oswald"/>
              </a:rPr>
              <a:t>- 상품 추천 머신러닝 모형 개발</a:t>
            </a:r>
            <a:endParaRPr sz="1200">
              <a:solidFill>
                <a:srgbClr val="282C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82C30"/>
                </a:solidFill>
                <a:latin typeface="Oswald"/>
                <a:ea typeface="Oswald"/>
                <a:cs typeface="Oswald"/>
                <a:sym typeface="Oswald"/>
              </a:rPr>
              <a:t>- 전사 지표 모니터링 및 대시보드 개발</a:t>
            </a:r>
            <a:endParaRPr sz="1200">
              <a:solidFill>
                <a:srgbClr val="282C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82C30"/>
                </a:solidFill>
                <a:latin typeface="Oswald"/>
                <a:ea typeface="Oswald"/>
                <a:cs typeface="Oswald"/>
                <a:sym typeface="Oswald"/>
              </a:rPr>
              <a:t>- 데이터 인프라 관리</a:t>
            </a:r>
            <a:endParaRPr sz="1200">
              <a:solidFill>
                <a:srgbClr val="282C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82C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82C30"/>
                </a:solidFill>
                <a:latin typeface="Oswald"/>
                <a:ea typeface="Oswald"/>
                <a:cs typeface="Oswald"/>
                <a:sym typeface="Oswald"/>
              </a:rPr>
              <a:t>데이터 사이언스, 통계학 온라인 강의 경력 다수</a:t>
            </a:r>
            <a:endParaRPr sz="1200">
              <a:solidFill>
                <a:srgbClr val="282C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6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82C30"/>
                </a:solidFill>
                <a:latin typeface="Oswald"/>
                <a:ea typeface="Oswald"/>
                <a:cs typeface="Oswald"/>
                <a:sym typeface="Oswald"/>
              </a:rPr>
              <a:t>데이터 사이언스 분야 석사 학위</a:t>
            </a:r>
            <a:endParaRPr sz="1200">
              <a:solidFill>
                <a:srgbClr val="282C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리드 멘토 소개 (자세한 버전)</a:t>
            </a:r>
            <a:endParaRPr/>
          </a:p>
        </p:txBody>
      </p:sp>
      <p:sp>
        <p:nvSpPr>
          <p:cNvPr id="138" name="Google Shape;13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고등학교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평범한 인문계 고등학교 졸업 (이과)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대학교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산업공학과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산업공학은 다소 얕고 넓게 배우는 느낌 (특히 학부 수준에서)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통계, 프로그래밍 등 데이터 사이언스와 관련이 높은 수업을 수강 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데이터나 알고리즘 관련된 수업을 듣고 특히 흥미가 생김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데이터마이닝, 빅데이터 등 당시 떠오르던 핫한 키워드에 이끌려 대학원 진학을 결심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경영학과 (부전공)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큰 의미는 없음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리드 멘토 소개 (자세한 버전)</a:t>
            </a:r>
            <a:endParaRPr/>
          </a:p>
        </p:txBody>
      </p:sp>
      <p:sp>
        <p:nvSpPr>
          <p:cNvPr id="144" name="Google Shape;144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대학원 (석사 과정)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경영공학과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MIS (Management Information System, 경영정보시스템) 학과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데이터마이닝 연구실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대학원은 학과보다 연구실의 연구 분야가 중요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통계와 데이터 사이언스 분야 수업 위주로 수강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프로그래밍 특히 Python 공부는 따로 많이 함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연구 주제는 추천 시스템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리드 멘토 소개 (자세한 버전)</a:t>
            </a:r>
            <a:endParaRPr/>
          </a:p>
        </p:txBody>
      </p:sp>
      <p:sp>
        <p:nvSpPr>
          <p:cNvPr id="150" name="Google Shape;15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스타트업 </a:t>
            </a:r>
            <a:r>
              <a:rPr lang="ko"/>
              <a:t>데이터 애널리스트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입사 후 몇 달 간은 쿼리를 공부하고 실습하며 시간을 보냄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쿼리가 조금씩 익숙해지면서 분석 주제를 정해 EDA나 간단한 가설을 세우고 이를 검증해 보는 분석 업무를 하게 됨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전사 지표를 모니터링하는 쿼리를 유지 보수하고, 이를 정리해 대시보드 형태로 개발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A/B 테스트, 마케팅 효과 분석, 서비스 퍼널 분석, 고객 라이프 사이클 분석 등 서비스 개선을 위한 분석을 주로 함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여러 분석 방법이 익숙해 지면서 모델링 업무도 하게 됨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상품 추천 모형 개발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서비스 아키텍처가 익숙해지고 데이터 ETL, 파이프라인 관리 쪽에도 관심이 생기면서 데이터 인프라 관리 업무도 하게 됨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리드 멘토 소개 (자세한 버전)</a:t>
            </a:r>
            <a:endParaRPr/>
          </a:p>
        </p:txBody>
      </p:sp>
      <p:sp>
        <p:nvSpPr>
          <p:cNvPr id="156" name="Google Shape;15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국내 대형 카드사 머신러닝 엔지니어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추천, 타겟팅 머신러닝 모형 개발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쿠폰, 혜택 추천 모형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가맹점 추천 모형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가망 모델 (~~할 것 같은 사람을 찾는 모델)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지표 추출이나 분석 업무는 비중이 낮음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Python 활용 능력의 중요도가 높음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업무 외적으로도 빅데이터 분석을 위한 분산처리 프레임워크, 이미지 인식, 음성 인식, 웹/앱 개발 등 관심의 영역을 넓히며 공부를 꾸준히 하고 있음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사이언티스트는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뭐하는 사람이지?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사이언스에 대한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세상의 관심이 뜨겁습니다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사이언스 직군 분류</a:t>
            </a:r>
            <a:endParaRPr/>
          </a:p>
        </p:txBody>
      </p:sp>
      <p:sp>
        <p:nvSpPr>
          <p:cNvPr id="167" name="Google Shape;16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데이터 애널리스트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데이터 엔지니어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머신러닝 엔지니어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arenR"/>
            </a:pPr>
            <a:r>
              <a:rPr lang="ko"/>
              <a:t>데이터 애널리스트</a:t>
            </a:r>
            <a:endParaRPr/>
          </a:p>
        </p:txBody>
      </p:sp>
      <p:sp>
        <p:nvSpPr>
          <p:cNvPr id="173" name="Google Shape;173;p33"/>
          <p:cNvSpPr txBox="1"/>
          <p:nvPr>
            <p:ph idx="1" type="body"/>
          </p:nvPr>
        </p:nvSpPr>
        <p:spPr>
          <a:xfrm>
            <a:off x="311700" y="1152475"/>
            <a:ext cx="8606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비즈니스 관점의 인사이트 분석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예.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구매 전환율을 높이려면 어떻게 해야 하나?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이번 달 신규 가입자 수가 늘었는데 왜 그럴까?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서비스 이탈률을 줄이기 위해 어떤 마케팅을 해야하지?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지표 정의, 추출, 대시보드 관리, 퍼널 분석, A/B 테스트, 마케팅 효과 분석 등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다양한 분석 방법, 알고리즘을 두루 알고 필요할 때 적절히 사용할 수 있어야 함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비즈니스에 대한 이해와 경험도 중요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2) 데이터 엔지니어</a:t>
            </a:r>
            <a:endParaRPr/>
          </a:p>
        </p:txBody>
      </p:sp>
      <p:sp>
        <p:nvSpPr>
          <p:cNvPr id="179" name="Google Shape;179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데이터 파이프라인 관리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 수집, 가공, 저장에 이르는 일련의 과정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 파이프라인이 복잡해 지면서 데이터 엔지니어의 역할이 중요해 짐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기술적 전문성이 높음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데이터 애널리스트나 머신러닝 엔지니어를 지원 </a:t>
            </a:r>
            <a:endParaRPr/>
          </a:p>
        </p:txBody>
      </p:sp>
      <p:pic>
        <p:nvPicPr>
          <p:cNvPr id="180" name="Google Shape;180;p34"/>
          <p:cNvPicPr preferRelativeResize="0"/>
          <p:nvPr/>
        </p:nvPicPr>
        <p:blipFill rotWithShape="1">
          <a:blip r:embed="rId3">
            <a:alphaModFix/>
          </a:blip>
          <a:srcRect b="15918" l="0" r="0" t="17697"/>
          <a:stretch/>
        </p:blipFill>
        <p:spPr>
          <a:xfrm>
            <a:off x="1870700" y="1916775"/>
            <a:ext cx="5371075" cy="20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</a:t>
            </a:r>
            <a:r>
              <a:rPr lang="ko"/>
              <a:t>) 머신러닝 엔지니어</a:t>
            </a:r>
            <a:endParaRPr/>
          </a:p>
        </p:txBody>
      </p:sp>
      <p:sp>
        <p:nvSpPr>
          <p:cNvPr id="186" name="Google Shape;186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모델링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문제 풀기 위한 로직을 만드는 일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예. 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월 매출 예측 모델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과거 매출 추이, 매출에 영향을 주는 변수, 이들 간의 관계 등을 살펴보고, 여기서 얻어진 인사이트를 바탕으로 예측 로직을 만들게 됨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얼굴 인식 모델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동영상에서 걸그룹 얼굴을 인식하는 모델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머신러닝 엔지니어는 머신러닝이라는 방식으로 모델링을 함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데이터 애널리스트는 주로 분석에, 머신러닝 엔지니어는 주로 모델링에 집중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그럼 데이터 사이언티스트는?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사이언스 직군 분류</a:t>
            </a:r>
            <a:endParaRPr/>
          </a:p>
        </p:txBody>
      </p:sp>
      <p:sp>
        <p:nvSpPr>
          <p:cNvPr id="197" name="Google Shape;197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데이터 애널리스트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데이터 엔지니어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머신러닝 엔지니어</a:t>
            </a:r>
            <a:endParaRPr/>
          </a:p>
          <a:p>
            <a:pPr indent="45720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-&gt; 데이터 사이언티스트</a:t>
            </a:r>
            <a:endParaRPr/>
          </a:p>
        </p:txBody>
      </p:sp>
      <p:sp>
        <p:nvSpPr>
          <p:cNvPr id="198" name="Google Shape;198;p37"/>
          <p:cNvSpPr txBox="1"/>
          <p:nvPr>
            <p:ph type="title"/>
          </p:nvPr>
        </p:nvSpPr>
        <p:spPr>
          <a:xfrm>
            <a:off x="1374900" y="3389525"/>
            <a:ext cx="6394200" cy="12033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데이터 사이언티스트는 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앞서 언급한 데이터 사이언스 직군 전체를 아우르는 말 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혹은 데이터 애널리스트에 가까운 의미로 쓰임</a:t>
            </a:r>
            <a:endParaRPr sz="16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사이언티스트는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어떤 일</a:t>
            </a:r>
            <a:r>
              <a:rPr lang="ko"/>
              <a:t>을 할까?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사이언티스트의 업무</a:t>
            </a:r>
            <a:endParaRPr/>
          </a:p>
        </p:txBody>
      </p:sp>
      <p:sp>
        <p:nvSpPr>
          <p:cNvPr id="209" name="Google Shape;209;p39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루틴한 일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9"/>
          <p:cNvSpPr txBox="1"/>
          <p:nvPr/>
        </p:nvSpPr>
        <p:spPr>
          <a:xfrm>
            <a:off x="4572000" y="1152475"/>
            <a:ext cx="3513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ko" sz="1800">
                <a:solidFill>
                  <a:schemeClr val="dk2"/>
                </a:solidFill>
              </a:rPr>
              <a:t>분석 및 모델링 프로젝트</a:t>
            </a:r>
            <a:endParaRPr/>
          </a:p>
        </p:txBody>
      </p:sp>
      <p:pic>
        <p:nvPicPr>
          <p:cNvPr id="211" name="Google Shape;21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574" y="2078250"/>
            <a:ext cx="3009649" cy="169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200" y="2120087"/>
            <a:ext cx="3607425" cy="148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사이언티스트의 업무</a:t>
            </a:r>
            <a:endParaRPr/>
          </a:p>
        </p:txBody>
      </p:sp>
      <p:sp>
        <p:nvSpPr>
          <p:cNvPr id="218" name="Google Shape;218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루틴한 일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1. 지표 관리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지표란 어떤 대상(서비스, 프로덕트, 사람 등)의 성과 평가 기준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예. 새로 진행한 온라인 광고의 성과 평가 지표</a:t>
            </a:r>
            <a:endParaRPr/>
          </a:p>
          <a:p>
            <a:pPr indent="-317500" lvl="4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노출수, CTR(Click-Through Rate, 클릭률), CVR(Conversion Rate, 전환율) 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지표 추출이나 모니터링을 하면서 현황을 분석하고 인사이트를 뽑아내는 역할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서비스 프로세스를 잘 이해하고, 다양한 로그 데이터와 DB에서 원하는 데이터를 적절히 뽑아낼 수 있는 능력이 중요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주니어 레벨에서는 비교적 잘 정리된 RDB에서 데이터를 추출하는 경우가 대부분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SQL 활용 능력이 중요   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사이언티스트의 업무</a:t>
            </a:r>
            <a:endParaRPr/>
          </a:p>
        </p:txBody>
      </p:sp>
      <p:sp>
        <p:nvSpPr>
          <p:cNvPr id="224" name="Google Shape;224;p41"/>
          <p:cNvSpPr txBox="1"/>
          <p:nvPr>
            <p:ph idx="1" type="body"/>
          </p:nvPr>
        </p:nvSpPr>
        <p:spPr>
          <a:xfrm>
            <a:off x="311700" y="1152475"/>
            <a:ext cx="860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루틴한 일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2. 데이터 추출 요청 처리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1) 기준이 명확하고 합리적이어야 함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대부분의 데이터 요청은 아주 모호함</a:t>
            </a:r>
            <a:endParaRPr/>
          </a:p>
          <a:p>
            <a:pPr indent="-317500" lvl="4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예. “ㅇㅇ님, 이번 달 추천 페이지 접속자 좀 뽑아주세요.”</a:t>
            </a:r>
            <a:endParaRPr/>
          </a:p>
          <a:p>
            <a:pPr indent="-317500" lvl="5" marL="2743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이번 달의 기준은 최근 한 달? 1일부터 오늘까지?</a:t>
            </a:r>
            <a:endParaRPr/>
          </a:p>
          <a:p>
            <a:pPr indent="-317500" lvl="5" marL="2743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접속자는 중복을 제거 해야하나?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모호한 요청을 받으면 요청한 사람의 의도를 파악해 데이터를 추출하는 기준을 명확히 세워야 함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78수가 '신의 한 수'…알파고 충격에 빠뜨려” &gt; 뉴스 9 &gt; 종합 &gt; 스포츠 ..."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4463" y="687450"/>
            <a:ext cx="4695074" cy="2640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/>
          <p:nvPr/>
        </p:nvSpPr>
        <p:spPr>
          <a:xfrm>
            <a:off x="660750" y="3641700"/>
            <a:ext cx="7822500" cy="10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2016년 알파고를 계기로 세상 모든 사람들이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‘딥러닝’이라는 단어를 알게 되었습니다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사이언티스트의 업무</a:t>
            </a:r>
            <a:endParaRPr/>
          </a:p>
        </p:txBody>
      </p:sp>
      <p:sp>
        <p:nvSpPr>
          <p:cNvPr id="230" name="Google Shape;230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루틴한 일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2. 데이터 추출 요청 처리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2) 단순 데이터 추출 보다는 인사이트를 제시해야 함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요청이 꼬리에 꼬리를 물고 이어지는 경우가 많음</a:t>
            </a:r>
            <a:endParaRPr/>
          </a:p>
          <a:p>
            <a:pPr indent="-317500" lvl="4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예. 그 접속자 중 신규 가입자는 몇 명이지?</a:t>
            </a:r>
            <a:endParaRPr/>
          </a:p>
          <a:p>
            <a:pPr indent="-317500" lvl="5" marL="2743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요청자가 궁금해 할 만한 혹은 분석가가 보기에 의미있는 기준으로 쪼개 볼 수 있도록 데이터를 정리해야 함 (group by, pivot)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단순히 요청한 값만 전달하기 보다는 분석가의 의견을 함께 전달해야 함</a:t>
            </a:r>
            <a:endParaRPr/>
          </a:p>
          <a:p>
            <a:pPr indent="-317500" lvl="4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마치 큰 병원에서 엑스레이를 찍으면 영상의학과에서 1차 소견을 전달하는 것 처럼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사이언티스트의 업무</a:t>
            </a:r>
            <a:endParaRPr/>
          </a:p>
        </p:txBody>
      </p:sp>
      <p:sp>
        <p:nvSpPr>
          <p:cNvPr id="236" name="Google Shape;236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루틴한 일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2. 데이터 추출 요청 처리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3) 필요하다면 적극적으로 주기화, 자동화를 해야 함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비슷한 데이터 요청이 반복되는 경우가 많음</a:t>
            </a:r>
            <a:endParaRPr/>
          </a:p>
          <a:p>
            <a:pPr indent="-317500" lvl="4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예. 매월 MAU 추출 요청</a:t>
            </a:r>
            <a:endParaRPr/>
          </a:p>
          <a:p>
            <a:pPr indent="-317500" lvl="5" marL="2743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매월 기준일자가 다르게 들어갈 수 있도록 쿼리를 짜 놓고, 그 쿼리가 매월 실행되고, 그 결과가 자동으로 대시보드화 될 수 있도록 구성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반복 업무에 소요되는 시간을 줄일 수 있고, 인사이트를 얻기 위해서도 필요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사이언티스트의 업무</a:t>
            </a:r>
            <a:endParaRPr/>
          </a:p>
        </p:txBody>
      </p:sp>
      <p:sp>
        <p:nvSpPr>
          <p:cNvPr id="242" name="Google Shape;242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분석 및 모델링 프로젝트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2423" y="1169473"/>
            <a:ext cx="4510847" cy="375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600" y="2333900"/>
            <a:ext cx="2492125" cy="142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사이언티스트의 업무</a:t>
            </a:r>
            <a:endParaRPr/>
          </a:p>
        </p:txBody>
      </p:sp>
      <p:pic>
        <p:nvPicPr>
          <p:cNvPr id="250" name="Google Shape;25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801" y="1017716"/>
            <a:ext cx="5142324" cy="4119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4524" y="2613300"/>
            <a:ext cx="1787275" cy="178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사이언티스트에게 필요한 역량</a:t>
            </a:r>
            <a:endParaRPr/>
          </a:p>
        </p:txBody>
      </p:sp>
      <p:pic>
        <p:nvPicPr>
          <p:cNvPr id="257" name="Google Shape;25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3975" y="1307725"/>
            <a:ext cx="3796050" cy="34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46"/>
          <p:cNvSpPr/>
          <p:nvPr/>
        </p:nvSpPr>
        <p:spPr>
          <a:xfrm>
            <a:off x="2508850" y="1178900"/>
            <a:ext cx="4129500" cy="2508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사이언티스트에게 필요한 역량</a:t>
            </a:r>
            <a:endParaRPr/>
          </a:p>
        </p:txBody>
      </p:sp>
      <p:sp>
        <p:nvSpPr>
          <p:cNvPr id="264" name="Google Shape;264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1. 프로그래밍 능력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 사이언스의 도구는 컴퓨터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컴퓨터, IT에 대한 지식과 역량이 필수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 사이언스에서 현재 가장 많이 활용되는 언어는 Python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R, Java, C 등 다른 언어들도 도움이 됨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프로그래밍은 ‘구글에 검색해서 나온 소스 코드를 복붙해와서 이어 붙일 줄 아는 능력’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 사이언스도 크게 다르지 않음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실무에서는 필요한 정보를 빠르게 찾고, 다른 사람이 짜 놓은 코드를 이해할 수 있고, 그걸 가져다 쓸 수 있으면 됨 (연구는 조금 다름)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자료 구조, 알고리즘, 데이터베이스는 어느정도 잘 알아둘 필요가 있음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웹, 앱 프로그래밍 등 데이터 분석 뿐만 아니라 ‘개발’을 할 수 있으면 많은 도움이 됨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사이언티스트에게 필요한 역량</a:t>
            </a:r>
            <a:endParaRPr/>
          </a:p>
        </p:txBody>
      </p:sp>
      <p:sp>
        <p:nvSpPr>
          <p:cNvPr id="270" name="Google Shape;270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R vs. Python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400"/>
              <a:t>R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400"/>
              <a:t>R은 통계 분석에 특화된 프로그래밍 언어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400"/>
              <a:t>비교적 배우기 쉽고, 통계 분석용</a:t>
            </a:r>
            <a:r>
              <a:rPr lang="ko"/>
              <a:t>으로</a:t>
            </a:r>
            <a:r>
              <a:rPr lang="ko" sz="1400"/>
              <a:t> 좋은 라이브러리나 참고할만한 자료들</a:t>
            </a:r>
            <a:r>
              <a:rPr lang="ko"/>
              <a:t>이</a:t>
            </a:r>
            <a:r>
              <a:rPr lang="ko" sz="1400"/>
              <a:t> 많음 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파이썬보다 더 오래 됨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400"/>
              <a:t>Python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400"/>
              <a:t>통계 분석까지는 R이나 파이썬이나 비슷한 수준으로 좋은 라이브러리들이 많지만, 머신러닝이나 AI 쪽으로 넘어가면 확실히 대세는 파이썬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400"/>
              <a:t>파이썬은 분석 뿐만아니라 웹 개발 등 다양한 일을 할 수 있는 범용 프로그래밍 언어</a:t>
            </a:r>
            <a:endParaRPr/>
          </a:p>
        </p:txBody>
      </p:sp>
      <p:sp>
        <p:nvSpPr>
          <p:cNvPr id="271" name="Google Shape;271;p48"/>
          <p:cNvSpPr txBox="1"/>
          <p:nvPr>
            <p:ph type="title"/>
          </p:nvPr>
        </p:nvSpPr>
        <p:spPr>
          <a:xfrm>
            <a:off x="1374900" y="3796575"/>
            <a:ext cx="6394200" cy="7962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R에 익숙하다면 굳이 파이썬으로 억지로 넘어올 필요는 없지만</a:t>
            </a:r>
            <a:endParaRPr sz="16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만약 처음 시작하는 단계라면 파이썬을 선택하는 것을 강력히 추천</a:t>
            </a:r>
            <a:endParaRPr sz="16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사이언티스트에게 필요한 역량</a:t>
            </a:r>
            <a:endParaRPr/>
          </a:p>
        </p:txBody>
      </p:sp>
      <p:sp>
        <p:nvSpPr>
          <p:cNvPr id="277" name="Google Shape;277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2. 통계학 (수학)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 사이언스는 통계학에 기반함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통계학은 샘플(표본)의 학문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전체 집단(모집단)의 특성을 알기 위해서 일부(샘플)만을 뽑아서 조사하되, 그 일부만 가지고도 전체의 특성을 최대한 잘 파악하기 위한 방법에 관한 학문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선형대수, 미적분도 데이터 사이언스의 기초가 됨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수식적인 부분을 이해하지 않고도 어느정도 분석이나 모델 개발을 할 수 있음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하지만 분명히 한계가 있음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사이언티스트에게 필요한 역량</a:t>
            </a:r>
            <a:endParaRPr/>
          </a:p>
        </p:txBody>
      </p:sp>
      <p:sp>
        <p:nvSpPr>
          <p:cNvPr id="283" name="Google Shape;283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2. 통계학 (수학)</a:t>
            </a:r>
            <a:endParaRPr/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4" name="Google Shape;28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175" y="1761351"/>
            <a:ext cx="3032200" cy="149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6723" y="1416198"/>
            <a:ext cx="2344200" cy="21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80044" y="1416200"/>
            <a:ext cx="2913682" cy="218527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50"/>
          <p:cNvSpPr txBox="1"/>
          <p:nvPr>
            <p:ph type="title"/>
          </p:nvPr>
        </p:nvSpPr>
        <p:spPr>
          <a:xfrm>
            <a:off x="1374900" y="3796575"/>
            <a:ext cx="6394200" cy="7962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이 정도의 내용은 아주 잘 알고 있어야 함!</a:t>
            </a:r>
            <a:endParaRPr sz="16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프로그래밍과 수학(통계학)의 장벽에 가로막혀 </a:t>
            </a:r>
            <a:endParaRPr sz="24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데이터 사이언스를 포기하는 경우가 많습니다</a:t>
            </a:r>
            <a:endParaRPr sz="24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저는 이게 맞는 거라고 봅니다</a:t>
            </a:r>
            <a:endParaRPr sz="24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프로그래밍과 수학은 데이터 사이언스의 기초입니다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/>
        </p:nvSpPr>
        <p:spPr>
          <a:xfrm>
            <a:off x="660750" y="3504375"/>
            <a:ext cx="78225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빅데이터, 머신러닝, 딥러닝, 데이터 사이언스, AI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몇 년 전까지만 해도 생소했던 단어들을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이제는 매일 듣는 시대가 되었습니다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576" y="268625"/>
            <a:ext cx="5678849" cy="303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다만 현재 무엇을 얼마나 알고 있나 보다는</a:t>
            </a:r>
            <a:endParaRPr sz="24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앞으로 부족한 부분을 계속 보완하고 공부해 나갈 의지와 흥미가 조금더 중요하다고 생각합니다</a:t>
            </a:r>
            <a:endParaRPr sz="24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데이터 사이언스를 위한 프로그래밍과 수학을 알려주는 훌륭한 자료들은 세상에 정말 많습니다!</a:t>
            </a:r>
            <a:endParaRPr sz="24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사이언티스트에게 필요한 역량</a:t>
            </a:r>
            <a:endParaRPr/>
          </a:p>
        </p:txBody>
      </p:sp>
      <p:pic>
        <p:nvPicPr>
          <p:cNvPr id="303" name="Google Shape;30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3975" y="1307725"/>
            <a:ext cx="3796050" cy="344052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53"/>
          <p:cNvSpPr/>
          <p:nvPr/>
        </p:nvSpPr>
        <p:spPr>
          <a:xfrm>
            <a:off x="4083600" y="1307725"/>
            <a:ext cx="976800" cy="1315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사이언티스트에게 필요한 역량</a:t>
            </a:r>
            <a:endParaRPr/>
          </a:p>
        </p:txBody>
      </p:sp>
      <p:sp>
        <p:nvSpPr>
          <p:cNvPr id="310" name="Google Shape;310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머신러닝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기계를 학습시켜 어떤 문제를 풀게 하고 싶다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54"/>
          <p:cNvSpPr txBox="1"/>
          <p:nvPr>
            <p:ph type="title"/>
          </p:nvPr>
        </p:nvSpPr>
        <p:spPr>
          <a:xfrm>
            <a:off x="1374900" y="2577375"/>
            <a:ext cx="6394200" cy="13005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인간이 잘 하는 것 vs. 인간이 잘 못하는 것</a:t>
            </a:r>
            <a:endParaRPr sz="16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어떤 것이 기계를 학습시키기에 더 어려울까 </a:t>
            </a:r>
            <a:endParaRPr sz="16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사이언티스트에게 필요한 역량</a:t>
            </a:r>
            <a:endParaRPr/>
          </a:p>
        </p:txBody>
      </p:sp>
      <p:sp>
        <p:nvSpPr>
          <p:cNvPr id="317" name="Google Shape;317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머신러닝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학습 방식에 따른 분류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지도학습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분류 (Classification)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회귀 (Regression)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비지도학습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군집화 (Clustering)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강화학습 (Reinforcement Learning)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사이언티스트에게 필요한 역량</a:t>
            </a:r>
            <a:endParaRPr/>
          </a:p>
        </p:txBody>
      </p:sp>
      <p:sp>
        <p:nvSpPr>
          <p:cNvPr id="323" name="Google Shape;323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머신러닝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알고리즘에 따른 분류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회귀, 로지스틱 회귀, 서포트 벡터 머신, kNN, 나이브 베이즈, k-means, 결정 트리, 랜덤 포레스트, 부스팅, 뉴럴 네트워크, DNN, CNN, RNN, GAN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주제에 따른 분류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정형 데이터 분류/예측, 추천 시스템, 텍스트 마이닝, 이미지 인식, 음성 인식</a:t>
            </a:r>
            <a:endParaRPr/>
          </a:p>
        </p:txBody>
      </p:sp>
      <p:sp>
        <p:nvSpPr>
          <p:cNvPr id="324" name="Google Shape;324;p56"/>
          <p:cNvSpPr txBox="1"/>
          <p:nvPr>
            <p:ph type="title"/>
          </p:nvPr>
        </p:nvSpPr>
        <p:spPr>
          <a:xfrm>
            <a:off x="1374900" y="3367325"/>
            <a:ext cx="6394200" cy="1524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각 알고리즘을 필요할 때에 적절히 활용할 수 있는 능력이 중요</a:t>
            </a:r>
            <a:endParaRPr sz="1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다만 모든 알고리즘을 전부 자세히 알고 있어야 하는 것은 아님</a:t>
            </a:r>
            <a:endParaRPr sz="1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업무에 따라서 주로 해결해야하는 문제와 사용하는 방법론이 정해짐</a:t>
            </a:r>
            <a:endParaRPr sz="16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사이언스가 잘 맞을만한 사람</a:t>
            </a:r>
            <a:endParaRPr/>
          </a:p>
        </p:txBody>
      </p:sp>
      <p:sp>
        <p:nvSpPr>
          <p:cNvPr id="330" name="Google Shape;330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>
                <a:solidFill>
                  <a:srgbClr val="495057"/>
                </a:solidFill>
                <a:highlight>
                  <a:srgbClr val="FFFFFF"/>
                </a:highlight>
              </a:rPr>
              <a:t>데이터 사이언스, 머신러닝, AI 기술은 빠르게 발전하고 있음 </a:t>
            </a:r>
            <a:r>
              <a:rPr lang="ko" sz="1400">
                <a:solidFill>
                  <a:srgbClr val="495057"/>
                </a:solidFill>
                <a:highlight>
                  <a:srgbClr val="FFFFFF"/>
                </a:highlight>
              </a:rPr>
              <a:t> </a:t>
            </a:r>
            <a:endParaRPr sz="1400">
              <a:solidFill>
                <a:srgbClr val="495057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>
                <a:solidFill>
                  <a:srgbClr val="495057"/>
                </a:solidFill>
                <a:highlight>
                  <a:srgbClr val="FFFFFF"/>
                </a:highlight>
              </a:rPr>
              <a:t>새로운 기술들이 계속해서 쏟아져 나오고 있으며 이는 공부를 계속해야만 한다는 의미</a:t>
            </a:r>
            <a:endParaRPr>
              <a:solidFill>
                <a:srgbClr val="495057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>
                <a:solidFill>
                  <a:srgbClr val="495057"/>
                </a:solidFill>
                <a:highlight>
                  <a:srgbClr val="FFFFFF"/>
                </a:highlight>
              </a:rPr>
              <a:t>새로운 것을 좋아하는 탐험가 같은 기질을 가진 사람이 잘 맞는다고 생각</a:t>
            </a:r>
            <a:endParaRPr>
              <a:solidFill>
                <a:srgbClr val="495057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95057"/>
              </a:buClr>
              <a:buSzPts val="1400"/>
              <a:buChar char="-"/>
            </a:pPr>
            <a:r>
              <a:rPr lang="ko">
                <a:solidFill>
                  <a:srgbClr val="495057"/>
                </a:solidFill>
                <a:highlight>
                  <a:srgbClr val="FFFFFF"/>
                </a:highlight>
              </a:rPr>
              <a:t>반복적인 일에서 안정을 느끼기 보다, 새로운 것에서 설렘을 느끼는 사람</a:t>
            </a:r>
            <a:endParaRPr sz="1400">
              <a:solidFill>
                <a:srgbClr val="495057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>
                <a:solidFill>
                  <a:srgbClr val="495057"/>
                </a:solidFill>
                <a:highlight>
                  <a:srgbClr val="FFFFFF"/>
                </a:highlight>
              </a:rPr>
              <a:t>다른 많은 직무처럼 연차가 쌓이고 경력이 오래되면서 오는 장점이 크지 않음</a:t>
            </a:r>
            <a:endParaRPr>
              <a:solidFill>
                <a:srgbClr val="495057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95057"/>
              </a:buClr>
              <a:buSzPts val="1400"/>
              <a:buChar char="-"/>
            </a:pPr>
            <a:r>
              <a:rPr lang="ko">
                <a:solidFill>
                  <a:srgbClr val="495057"/>
                </a:solidFill>
                <a:highlight>
                  <a:srgbClr val="FFFFFF"/>
                </a:highlight>
              </a:rPr>
              <a:t>신입이어도 역량만 충분하면 충분히 경쟁력이 있음</a:t>
            </a:r>
            <a:endParaRPr>
              <a:solidFill>
                <a:srgbClr val="495057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95057"/>
              </a:buClr>
              <a:buSzPts val="1400"/>
              <a:buChar char="-"/>
            </a:pPr>
            <a:r>
              <a:rPr lang="ko">
                <a:solidFill>
                  <a:srgbClr val="495057"/>
                </a:solidFill>
                <a:highlight>
                  <a:srgbClr val="FFFFFF"/>
                </a:highlight>
              </a:rPr>
              <a:t>연차가 쌓이더라도 계속 공부하지 않으면 도태됨</a:t>
            </a:r>
            <a:endParaRPr>
              <a:solidFill>
                <a:srgbClr val="495057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사이언티스트가 되려면</a:t>
            </a:r>
            <a:endParaRPr/>
          </a:p>
        </p:txBody>
      </p:sp>
      <p:sp>
        <p:nvSpPr>
          <p:cNvPr id="336" name="Google Shape;336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세 가지 역량 쌓기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프로그래밍 (Python)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통계학, 수학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머신러닝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역량을 쌓을 수 있는 방법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관련 학과 진학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통계학과, 수학과, 컴퓨터 공학과, 산업공학과 등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MOOC (Massive Open Online Course)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Coursera, Udemy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이외에 다양한 강의, 자료, 책 등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사이언티스트가 되려면</a:t>
            </a:r>
            <a:endParaRPr/>
          </a:p>
        </p:txBody>
      </p:sp>
      <p:sp>
        <p:nvSpPr>
          <p:cNvPr id="342" name="Google Shape;342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이력서, 자소서 쓰기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세 가지 역량을 바탕으로 실제(와 유사한) 분석 프로젝트를 해 본 경험이 중요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인턴, 캐글, 과제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코멘토 직무부트캠프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3" name="Google Shape;34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1325" y="2692850"/>
            <a:ext cx="4061349" cy="218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사이언티스트가 되려면</a:t>
            </a:r>
            <a:endParaRPr/>
          </a:p>
        </p:txBody>
      </p:sp>
      <p:sp>
        <p:nvSpPr>
          <p:cNvPr id="349" name="Google Shape;349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테스트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1. SQL 테스트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예. 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유저, 구매내역, 상품정보 테이블을 주고,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‘지난 한 달 간, 나이대 별로 가장 많이 구매한 상품의 카테고리 상위 3개’를 찾는 SQL을 작성하세요.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SQL을 배우고, 실전 테스트를 해볼 수 있는 웹사이트가 많이 있음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생활코딩, Codecadema 등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사이언티스트가 되려면</a:t>
            </a:r>
            <a:endParaRPr/>
          </a:p>
        </p:txBody>
      </p:sp>
      <p:sp>
        <p:nvSpPr>
          <p:cNvPr id="355" name="Google Shape;355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테스트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2. 자료구조, 알고리즘에 기반한 간단한 프로그래밍 문제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예. 회문(Palindrome) 판별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토마토, 다시합창합시다, Rats live on no evil star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언어는 보통 자유롭게 선택할 수 있음 (Python 등)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Programmers, Codility, Oncoder 등에서 연습문제를 풀어보면서 연습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실제 테스트도 이런 툴을 이용해 이뤄지기도 함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1600" y="603000"/>
            <a:ext cx="5080800" cy="315052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 txBox="1"/>
          <p:nvPr/>
        </p:nvSpPr>
        <p:spPr>
          <a:xfrm>
            <a:off x="660750" y="4063000"/>
            <a:ext cx="78225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채용 시장에서도 데이터 사이언티스트가 인기라고 합니다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사이언티스트가 되려면</a:t>
            </a:r>
            <a:endParaRPr/>
          </a:p>
        </p:txBody>
      </p:sp>
      <p:sp>
        <p:nvSpPr>
          <p:cNvPr id="361" name="Google Shape;361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테스트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3. 실제 분석 과제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데이터와 분석 주제를 정해주고 분석 과정 전체를 살펴봄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주제를 스스로 정해야 하는 경우도 있음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48시간 ~ 72시간 정도 Take Home 방식으로 진행</a:t>
            </a:r>
            <a:endParaRPr/>
          </a:p>
          <a:p>
            <a:pPr indent="-3175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 전처리 과정에서 너무 많은 시간을 소요하지 않도록 주의! 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 사이언티스트가 되려면</a:t>
            </a:r>
            <a:endParaRPr/>
          </a:p>
        </p:txBody>
      </p:sp>
      <p:sp>
        <p:nvSpPr>
          <p:cNvPr id="367" name="Google Shape;367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면접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세 가지 역량에 대한 질문과 경험에 대한 질문 위주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인터넷에 ‘데이터 사이언스 인터뷰 질문 모음집’ 검색!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예. 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Adjusted R^2는 R^2의 어떤 단점을 보완하기 위해 나온 것인가요?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Activation Function 중에 Sigmoid와 ReLU의 차이점은 무엇인가요?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Precision과 Recall은 무엇인가요?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손코딩 수준의 간단한 테스트를 즉석에서 시키기도 함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대학원 진학을 고민하는 사람들에게</a:t>
            </a:r>
            <a:endParaRPr/>
          </a:p>
        </p:txBody>
      </p:sp>
      <p:sp>
        <p:nvSpPr>
          <p:cNvPr id="373" name="Google Shape;373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400"/>
              <a:t>대학원은 연구기관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400"/>
              <a:t>최근에는 직무 교육을 목적으로 하는 대학원도 많아졌지만 기본적으로 대학원은 연구기관임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400"/>
              <a:t>학문에 </a:t>
            </a:r>
            <a:r>
              <a:rPr lang="ko"/>
              <a:t>전혀 </a:t>
            </a:r>
            <a:r>
              <a:rPr lang="ko" sz="1400"/>
              <a:t>뜻이 없다면(</a:t>
            </a:r>
            <a:r>
              <a:rPr lang="ko"/>
              <a:t>박사 진학에 관심이 없다면)</a:t>
            </a:r>
            <a:r>
              <a:rPr lang="ko" sz="1400"/>
              <a:t> 대학원을 가는 건 추천하지 않음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400"/>
              <a:t>대학원에 가지 않고도 데이터 사이언스를 배우고 익힐 수 있는 많은 다른 좋은 교육 프로그램과 자료들이 많음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 MOOC (Massive Open Online Course)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Coursera, Udemy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이외에 다양한 강의, 자료, 책 등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400"/>
              <a:t>대학원에 들어가고 석사, 박사가 된다고 해서 누구나 연구직이 되는 건 아니지만, 적어도 그런 생각이 없이 들어갈 곳은 아니라고 생각함</a:t>
            </a:r>
            <a:endParaRPr sz="14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65"/>
          <p:cNvPicPr preferRelativeResize="0"/>
          <p:nvPr/>
        </p:nvPicPr>
        <p:blipFill rotWithShape="1">
          <a:blip r:embed="rId3">
            <a:alphaModFix/>
          </a:blip>
          <a:srcRect b="0" l="0" r="0" t="50000"/>
          <a:stretch/>
        </p:blipFill>
        <p:spPr>
          <a:xfrm>
            <a:off x="1195187" y="2472538"/>
            <a:ext cx="3163914" cy="213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7150" y="2396338"/>
            <a:ext cx="3149297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채용 공고를 많이 찾아보자</a:t>
            </a:r>
            <a:endParaRPr/>
          </a:p>
        </p:txBody>
      </p:sp>
      <p:sp>
        <p:nvSpPr>
          <p:cNvPr id="381" name="Google Shape;381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사람인, 잡코리아, 잡크레딧, 원티드 등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실제 공고를 보면 무엇을 준비해야할지 감을 잡을 수 있음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예. 카카오 데이터 분석가 모집 공고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6"/>
          <p:cNvSpPr txBox="1"/>
          <p:nvPr>
            <p:ph idx="1" type="body"/>
          </p:nvPr>
        </p:nvSpPr>
        <p:spPr>
          <a:xfrm>
            <a:off x="311700" y="592050"/>
            <a:ext cx="8520600" cy="39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Data is not information,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Information is not knowledge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Knowledge is not understanding,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Understanding is not wisdom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- Clifford Stoll -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데이터에서 지혜와 통찰을 찾아내는 이 멋진일에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관심을 갖게 된 여러분들을 환영하고 또 응원합니다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/>
        </p:nvSpPr>
        <p:spPr>
          <a:xfrm>
            <a:off x="660750" y="3910600"/>
            <a:ext cx="78225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데이터 사이언스를 배우고자 하는 사람도 많아지고,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그런 분들을 위한 강의나 책도 쏟아져 나오고 있습니다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0900" y="339625"/>
            <a:ext cx="3431925" cy="328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0400" y="287813"/>
            <a:ext cx="2570975" cy="339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6799" y="497596"/>
            <a:ext cx="2570975" cy="2972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/>
        </p:nvSpPr>
        <p:spPr>
          <a:xfrm>
            <a:off x="660750" y="3910600"/>
            <a:ext cx="78225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데이터 사이언스 분야로의 취업이나 이직을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고민하고 준비하고 계신 분들도 많이 계십니다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550" y="628450"/>
            <a:ext cx="3773292" cy="2515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0500" y="2513225"/>
            <a:ext cx="5168724" cy="93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아마 이 강의를 듣는 여러분도</a:t>
            </a:r>
            <a:endParaRPr sz="30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그런 관심을 가진 분이겠죠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이 강의를 통해</a:t>
            </a:r>
            <a:endParaRPr sz="2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데이터 사이언스가 무엇인지,</a:t>
            </a:r>
            <a:endParaRPr sz="2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어떻게 데이터 사이언티스트가 될 수 있는지</a:t>
            </a:r>
            <a:endParaRPr sz="2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알려드리고자 합니다</a:t>
            </a:r>
            <a:endParaRPr sz="24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